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2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6" autoAdjust="0"/>
    <p:restoredTop sz="94660"/>
  </p:normalViewPr>
  <p:slideViewPr>
    <p:cSldViewPr snapToGrid="0">
      <p:cViewPr>
        <p:scale>
          <a:sx n="100" d="100"/>
          <a:sy n="100" d="100"/>
        </p:scale>
        <p:origin x="1128" y="42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3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8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52208" y="3533111"/>
            <a:ext cx="410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서강대학교 링크 사업단 프로젝트 </a:t>
            </a:r>
            <a:endParaRPr lang="ko-KR" altLang="en-US" sz="2000" b="1" dirty="0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</a:t>
            </a:r>
          </a:p>
          <a:p>
            <a:pPr algn="ctr"/>
            <a:endParaRPr lang="en-US" altLang="ko-KR" sz="11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01546" y="4842064"/>
            <a:ext cx="231925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빅데이터는 </a:t>
            </a:r>
            <a:r>
              <a:rPr lang="ko-KR" altLang="en-US" sz="19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어렵조</a:t>
            </a:r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PM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: 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정관민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</a:t>
            </a:r>
            <a:endParaRPr lang="en-US" altLang="ko-KR" sz="1600" b="1" dirty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 : 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최성은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권도현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김동평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박은비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endParaRPr lang="ko-KR" altLang="en-US" b="1" dirty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914401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886946" y="3896385"/>
            <a:ext cx="2265954" cy="332715"/>
          </a:xfrm>
          <a:prstGeom prst="frame">
            <a:avLst>
              <a:gd name="adj1" fmla="val 1199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3443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1171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70364"/>
            <a:ext cx="2012048" cy="1018603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LOGIN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451484" y="1108804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Login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로그인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Login (Login Alert)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비밀번호 또는 아이디 입력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비밀번호를 확인해주세요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78" t="17606" r="3061" b="11972"/>
          <a:stretch/>
        </p:blipFill>
        <p:spPr>
          <a:xfrm>
            <a:off x="3267076" y="1838325"/>
            <a:ext cx="2171700" cy="476250"/>
          </a:xfrm>
          <a:prstGeom prst="rect">
            <a:avLst/>
          </a:prstGeom>
        </p:spPr>
      </p:pic>
      <p:sp>
        <p:nvSpPr>
          <p:cNvPr id="39" name="액자 38"/>
          <p:cNvSpPr/>
          <p:nvPr/>
        </p:nvSpPr>
        <p:spPr>
          <a:xfrm>
            <a:off x="3456506" y="2812068"/>
            <a:ext cx="1496494" cy="1664682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281746" y="2590732"/>
            <a:ext cx="361950" cy="430887"/>
            <a:chOff x="135707" y="865298"/>
            <a:chExt cx="361950" cy="430887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3157402" y="1758391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05126" y="2060296"/>
            <a:ext cx="361950" cy="430887"/>
            <a:chOff x="451483" y="2840695"/>
            <a:chExt cx="361950" cy="430887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사업 신청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신청서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신청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Date Picker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달력 선택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en-US" altLang="ko-KR" sz="15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중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기간 설정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 신청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사업 신청 승인 처리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회원 모드에서 승인된 사업 신청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1853738" y="3034145"/>
            <a:ext cx="2992582" cy="3542775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6269" y="2893683"/>
            <a:ext cx="361950" cy="430887"/>
            <a:chOff x="1151822" y="3142061"/>
            <a:chExt cx="361950" cy="430887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9" y="1778924"/>
            <a:ext cx="2050370" cy="2934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0" y="5198876"/>
            <a:ext cx="1590694" cy="1125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3775075" y="5619749"/>
            <a:ext cx="282575" cy="12382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달력 - 무료 시간과 날짜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81" y="5645004"/>
            <a:ext cx="73314" cy="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441292" y="5287431"/>
            <a:ext cx="361950" cy="430887"/>
            <a:chOff x="451483" y="2840695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3736180" y="5584030"/>
            <a:ext cx="361951" cy="197645"/>
          </a:xfrm>
          <a:prstGeom prst="frame">
            <a:avLst>
              <a:gd name="adj1" fmla="val 2179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478440" y="1712422"/>
            <a:ext cx="2197679" cy="3075709"/>
          </a:xfrm>
          <a:prstGeom prst="frame">
            <a:avLst>
              <a:gd name="adj1" fmla="val 316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4990" y="1467134"/>
            <a:ext cx="361950" cy="430887"/>
            <a:chOff x="1654536" y="3651706"/>
            <a:chExt cx="361950" cy="430887"/>
          </a:xfrm>
        </p:grpSpPr>
        <p:sp>
          <p:nvSpPr>
            <p:cNvPr id="27" name="타원 26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장비 대여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통해 사업 프로그램에 필요한 장비를 공급할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대여 관리를 통해 장비 예약 신청을 확인 및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검색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대여 예약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1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과정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1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0552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Functional Definition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734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기능 정의서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76" r="353" b="217"/>
          <a:stretch/>
        </p:blipFill>
        <p:spPr>
          <a:xfrm>
            <a:off x="1261446" y="1626437"/>
            <a:ext cx="3413518" cy="4481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" r="375" b="309"/>
          <a:stretch/>
        </p:blipFill>
        <p:spPr>
          <a:xfrm>
            <a:off x="4730576" y="1626437"/>
            <a:ext cx="3483291" cy="448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" r="295" b="813"/>
          <a:stretch/>
        </p:blipFill>
        <p:spPr>
          <a:xfrm>
            <a:off x="8269479" y="1626437"/>
            <a:ext cx="3134843" cy="12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Admin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Board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Member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My Page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228" b="3780"/>
          <a:stretch/>
        </p:blipFill>
        <p:spPr>
          <a:xfrm>
            <a:off x="155459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479665" y="2096804"/>
            <a:ext cx="4862946" cy="3289843"/>
            <a:chOff x="1479665" y="2096804"/>
            <a:chExt cx="4862946" cy="32898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7890" r="9777"/>
            <a:stretch/>
          </p:blipFill>
          <p:spPr>
            <a:xfrm>
              <a:off x="1479665" y="2096804"/>
              <a:ext cx="4862946" cy="3289843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2178844" y="4073729"/>
              <a:ext cx="553432" cy="647687"/>
            </a:xfrm>
            <a:prstGeom prst="roundRect">
              <a:avLst>
                <a:gd name="adj" fmla="val 36633"/>
              </a:avLst>
            </a:prstGeom>
            <a:noFill/>
            <a:ln w="57150">
              <a:solidFill>
                <a:srgbClr val="2B6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422" r="1211"/>
          <a:stretch/>
        </p:blipFill>
        <p:spPr>
          <a:xfrm>
            <a:off x="6434051" y="2096804"/>
            <a:ext cx="4746567" cy="3289843"/>
          </a:xfrm>
          <a:prstGeom prst="rect">
            <a:avLst/>
          </a:prstGeom>
        </p:spPr>
      </p:pic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8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6124" cy="36708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23" y="2022208"/>
            <a:ext cx="4666124" cy="367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5865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4" y="2026970"/>
            <a:ext cx="4665865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개요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70"/>
            <a:ext cx="4665088" cy="36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87" y="2026969"/>
            <a:ext cx="4666642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69"/>
            <a:ext cx="4664312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11" y="2026969"/>
            <a:ext cx="4667418" cy="14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12" y="1831680"/>
            <a:ext cx="3397575" cy="40518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38" y="1831679"/>
            <a:ext cx="3397575" cy="40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3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2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1802490" cy="848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Valid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07370" y="396775"/>
            <a:ext cx="2287201" cy="44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유효성 검사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0"/>
          <a:stretch>
            <a:fillRect/>
          </a:stretch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50"/>
          <a:stretch>
            <a:fillRect/>
          </a:stretch>
        </p:blipFill>
        <p:spPr>
          <a:xfrm>
            <a:off x="4453543" y="1085196"/>
            <a:ext cx="4948151" cy="187413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53543" y="3168227"/>
            <a:ext cx="4948151" cy="3466352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004164"/>
            <a:ext cx="5079945" cy="2052976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01898" y="826574"/>
            <a:ext cx="2577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 Controller</a:t>
            </a:r>
            <a:endParaRPr lang="ko-KR" altLang="en-US" sz="1600" b="1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111418"/>
            <a:ext cx="5082001" cy="3588640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495632" y="2388384"/>
            <a:ext cx="4653677" cy="1393907"/>
            <a:chOff x="7495632" y="2388384"/>
            <a:chExt cx="4653677" cy="139390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rcRect l="4710"/>
            <a:stretch>
              <a:fillRect/>
            </a:stretch>
          </p:blipFill>
          <p:spPr>
            <a:xfrm>
              <a:off x="7596964" y="2643961"/>
              <a:ext cx="4313961" cy="10485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액자 41"/>
            <p:cNvSpPr/>
            <p:nvPr/>
          </p:nvSpPr>
          <p:spPr>
            <a:xfrm>
              <a:off x="7495632" y="2574287"/>
              <a:ext cx="4483008" cy="1208004"/>
            </a:xfrm>
            <a:prstGeom prst="frame">
              <a:avLst>
                <a:gd name="adj1" fmla="val 6565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71322" y="2388384"/>
              <a:ext cx="25779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>
                  <a:ln w="9525">
                    <a:solidFill>
                      <a:srgbClr val="347578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stuMemberForm.html</a:t>
              </a:r>
              <a:endPara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63073" y="2887863"/>
            <a:ext cx="2577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STU_MemberForm Dto</a:t>
            </a:r>
            <a:endParaRPr lang="ko-KR" altLang="en-US" sz="1600" b="1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16893" y="3956949"/>
            <a:ext cx="3261747" cy="195278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927712" y="4102290"/>
            <a:ext cx="2840107" cy="1848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MemberFormDto </a:t>
            </a:r>
            <a:r>
              <a:rPr lang="ko-KR" altLang="en-US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 </a:t>
            </a:r>
            <a:r>
              <a:rPr lang="ko-KR" altLang="en-US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과의 </a:t>
            </a:r>
          </a:p>
          <a:p>
            <a:pPr lvl="0">
              <a:defRPr/>
            </a:pPr>
            <a:r>
              <a:rPr lang="ko-KR" altLang="en-US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연결고리 역할</a:t>
            </a:r>
          </a:p>
          <a:p>
            <a:pPr lvl="0">
              <a:defRPr/>
            </a:pPr>
            <a:endParaRPr lang="en-US" altLang="ko-KR" sz="105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STU MemberFrom Dto</a:t>
            </a:r>
            <a:r>
              <a:rPr lang="ko-KR" altLang="en-US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</a:p>
          <a:p>
            <a:pPr lvl="0">
              <a:defRPr/>
            </a:pPr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@NotBlank, @Length, @Email </a:t>
            </a:r>
            <a:r>
              <a:rPr lang="ko-KR" altLang="en-US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설정</a:t>
            </a:r>
          </a:p>
          <a:p>
            <a:pPr lvl="0">
              <a:defRPr/>
            </a:pPr>
            <a:endParaRPr lang="en-US" altLang="ko-KR" sz="105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en-US" altLang="ko-KR" sz="105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ko-KR" altLang="en-US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공백이나 맞지 않는 형식을 입력했을 경우</a:t>
            </a:r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</a:t>
            </a:r>
          </a:p>
          <a:p>
            <a:pPr lvl="0">
              <a:defRPr/>
            </a:pPr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BindingResult </a:t>
            </a:r>
            <a:r>
              <a:rPr lang="ko-KR" altLang="en-US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발생</a:t>
            </a:r>
          </a:p>
          <a:p>
            <a:pPr lvl="0">
              <a:defRPr/>
            </a:pPr>
            <a:endParaRPr lang="en-US" altLang="ko-KR" sz="105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ko-KR" altLang="en-US" sz="105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객체 중심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2977" y="1311031"/>
            <a:ext cx="4088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(Java Persistence API)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776945"/>
            <a:ext cx="5525387" cy="1758618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 베이스 연동에 용이한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(Java Persistence API)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구현체인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프레임 워크 사용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176502"/>
            <a:ext cx="5525387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25761" y="4727915"/>
            <a:ext cx="536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베이스 설계 중심의 패러다임을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설계 중심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역전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더욱 비즈니스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힘을 쏟을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86025" y="3060065"/>
              <a:ext cx="682625" cy="346075"/>
            </a:xfrm>
            <a:prstGeom prst="frame">
              <a:avLst>
                <a:gd name="adj1" fmla="val 10000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10" y="2256359"/>
            <a:ext cx="616804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서강대학교의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LINC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사업 추진 관련 산업계와 적합한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인력양성 및 기업지원을 위한 홍보 필요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 및 학생지원 프로그램에 대한 통합정보 제공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</a:rPr>
              <a:t>LINC </a:t>
            </a:r>
            <a:r>
              <a:rPr lang="ko-KR" altLang="en-US" sz="1400" b="1" dirty="0">
                <a:solidFill>
                  <a:schemeClr val="bg1"/>
                </a:solidFill>
              </a:rPr>
              <a:t>사업단 홈페이지 재 구축을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편의성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원활한 업무 지원과 행정 업무 효율성 확보</a:t>
            </a:r>
            <a:endParaRPr lang="en-US" altLang="ko-KR" sz="1400" b="1" dirty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</a:t>
            </a:r>
            <a:r>
              <a:rPr lang="en-US" altLang="ko-KR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LINC </a:t>
            </a:r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사업단 사업 목표</a:t>
            </a:r>
            <a:endParaRPr lang="ko-KR" altLang="en-US" sz="2800" b="1" dirty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lang="ko-KR" altLang="en-US" sz="5000" b="1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영속성 컨텍스트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773085" y="1859837"/>
            <a:ext cx="4788632" cy="3855604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59837"/>
            <a:ext cx="5525387" cy="385560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4" y="2110256"/>
            <a:ext cx="5195824" cy="3326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영속성 컨텍스트의 장점</a:t>
            </a:r>
          </a:p>
          <a:p>
            <a:pPr lvl="0">
              <a:defRPr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차 캐시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동일성 보장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트랜잭션을 지원하는 쓰기 지연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변경 감지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지연 로딩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각 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Entity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생성하고 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Repository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정의해 사용</a:t>
            </a:r>
          </a:p>
          <a:p>
            <a:pPr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기존 데이터 베이스에 테이블을 만들어 관리하는 것보다 용이</a:t>
            </a: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하고 영속성 컨텍스트를 이용함으로써</a:t>
            </a:r>
            <a:r>
              <a:rPr lang="en-US" altLang="ko-KR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고급적인 기능 사용이 가능했다</a:t>
            </a:r>
            <a:r>
              <a:rPr lang="en-US" altLang="ko-KR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1100" b="1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lang="ko-KR" altLang="en-US" sz="5000" b="1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 사항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8306" y="3505942"/>
            <a:ext cx="8543453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4062085"/>
            <a:ext cx="7903374" cy="72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관리자가 관리해야는 프로그램에서 기본적인 비승인상태</a:t>
            </a:r>
            <a:r>
              <a:rPr lang="en-US" altLang="ko-KR" sz="1400" b="1">
                <a:solidFill>
                  <a:schemeClr val="bg1"/>
                </a:solidFill>
              </a:rPr>
              <a:t>,</a:t>
            </a:r>
            <a:r>
              <a:rPr lang="ko-KR" altLang="en-US" sz="1400" b="1">
                <a:solidFill>
                  <a:schemeClr val="bg1"/>
                </a:solidFill>
              </a:rPr>
              <a:t>예약불가상태가 필요했는데 </a:t>
            </a:r>
            <a:r>
              <a:rPr lang="en-US" altLang="ko-KR" sz="1400" b="1">
                <a:solidFill>
                  <a:schemeClr val="bg1"/>
                </a:solidFill>
              </a:rPr>
              <a:t>Entity</a:t>
            </a:r>
            <a:r>
              <a:rPr lang="ko-KR" altLang="en-US" sz="1400" b="1">
                <a:solidFill>
                  <a:schemeClr val="bg1"/>
                </a:solidFill>
              </a:rPr>
              <a:t>에 </a:t>
            </a:r>
            <a:r>
              <a:rPr lang="en-US" altLang="ko-KR" sz="1400" b="1">
                <a:solidFill>
                  <a:schemeClr val="bg1"/>
                </a:solidFill>
              </a:rPr>
              <a:t>@PrePersist </a:t>
            </a:r>
            <a:r>
              <a:rPr lang="ko-KR" altLang="en-US" sz="1400" b="1">
                <a:solidFill>
                  <a:schemeClr val="bg1"/>
                </a:solidFill>
              </a:rPr>
              <a:t>어노테이션을 이용하여 </a:t>
            </a:r>
            <a:r>
              <a:rPr lang="en-US" altLang="ko-KR" sz="1400" b="1">
                <a:solidFill>
                  <a:schemeClr val="bg1"/>
                </a:solidFill>
              </a:rPr>
              <a:t>JPA Entity</a:t>
            </a:r>
            <a:r>
              <a:rPr lang="ko-KR" altLang="en-US" sz="1400" b="1">
                <a:solidFill>
                  <a:schemeClr val="bg1"/>
                </a:solidFill>
              </a:rPr>
              <a:t>가 비영속 상태에서 영속 상태가 되는 시점에 기본값을 설정할 수있었다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580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3342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776945"/>
            <a:ext cx="4946268" cy="1758618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31578" y="3940342"/>
            <a:ext cx="31373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Authorization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권한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285875" y="4409679"/>
            <a:ext cx="4946268" cy="1758618"/>
            <a:chOff x="1285875" y="1776945"/>
            <a:chExt cx="4946268" cy="1758618"/>
          </a:xfrm>
        </p:grpSpPr>
        <p:sp>
          <p:nvSpPr>
            <p:cNvPr id="22" name="직사각형 21"/>
            <p:cNvSpPr/>
            <p:nvPr/>
          </p:nvSpPr>
          <p:spPr>
            <a:xfrm>
              <a:off x="1285875" y="1776945"/>
              <a:ext cx="4946268" cy="1758618"/>
            </a:xfrm>
            <a:prstGeom prst="rect">
              <a:avLst/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8266" y="2394644"/>
              <a:ext cx="4781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Web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에서 제공되는 자원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웹 페이지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이미지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사운드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동영상 등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)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을 접근할 자격이 있는지 확인하는 작업</a:t>
              </a:r>
              <a:endParaRPr lang="en-US" altLang="ko-KR" sz="1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56285" y="1802487"/>
            <a:ext cx="4884420" cy="4114800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802487"/>
            <a:ext cx="5525387" cy="41148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00975" y="1819829"/>
            <a:ext cx="519582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7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Security</a:t>
            </a:r>
            <a:endParaRPr lang="ko-KR" altLang="en-US" sz="5000" b="1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세부사항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746499" y="1591519"/>
            <a:ext cx="6112126" cy="949701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16456" y="1971625"/>
            <a:ext cx="5837393" cy="293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Thymeleaf</a:t>
            </a:r>
            <a:r>
              <a:rPr lang="en-US" altLang="ko-KR" sz="1400" b="1">
                <a:solidFill>
                  <a:schemeClr val="bg1"/>
                </a:solidFill>
              </a:rPr>
              <a:t>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의 기능을 사용하기 위해 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html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 전용 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Namespace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추가</a:t>
            </a:r>
            <a:endParaRPr lang="en-US" altLang="ko-KR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23169" y="1259517"/>
            <a:ext cx="4871679" cy="664004"/>
            <a:chOff x="548046" y="1221946"/>
            <a:chExt cx="4345473" cy="52120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97145" y="1276409"/>
              <a:ext cx="4260606" cy="419158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548046" y="1221946"/>
              <a:ext cx="4345473" cy="521208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323169" y="3256439"/>
            <a:ext cx="6112126" cy="1544593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641190" y="3590726"/>
            <a:ext cx="5476083" cy="94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Sec:authorize, spring security tag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사용하여 </a:t>
            </a:r>
          </a:p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hasAnyAuthority(‘ROLE_ADMIN’)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이용</a:t>
            </a:r>
          </a:p>
          <a:p>
            <a:pPr algn="ctr">
              <a:defRPr/>
            </a:pPr>
            <a:endParaRPr lang="en-US" altLang="ko-KR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Security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제공하는 권한을 활용하여 관리자 에게만 전체 삭제 기능</a:t>
            </a:r>
            <a:endParaRPr lang="en-US" altLang="ko-KR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77645" y="2927031"/>
            <a:ext cx="8459273" cy="571501"/>
            <a:chOff x="3432690" y="3171824"/>
            <a:chExt cx="8459273" cy="57150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4235" y="3219421"/>
              <a:ext cx="8374390" cy="485804"/>
            </a:xfrm>
            <a:prstGeom prst="rect">
              <a:avLst/>
            </a:prstGeom>
          </p:spPr>
        </p:pic>
        <p:sp>
          <p:nvSpPr>
            <p:cNvPr id="32" name="액자 31"/>
            <p:cNvSpPr/>
            <p:nvPr/>
          </p:nvSpPr>
          <p:spPr>
            <a:xfrm>
              <a:off x="3432690" y="3171824"/>
              <a:ext cx="8459273" cy="571501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746499" y="5659099"/>
            <a:ext cx="6112126" cy="949701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916456" y="6039205"/>
            <a:ext cx="5837393" cy="293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hasAnyAuthority(‘ROLE_ADMIN’)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이용해 관리자만 삭제 기능 구현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23169" y="5198781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24100" y="1219200"/>
            <a:ext cx="7520709" cy="387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3474"/>
          <a:stretch/>
        </p:blipFill>
        <p:spPr>
          <a:xfrm>
            <a:off x="2486025" y="1247775"/>
            <a:ext cx="7267575" cy="3838575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262600" y="1152525"/>
            <a:ext cx="7666800" cy="4010024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2600" y="5438774"/>
            <a:ext cx="7666800" cy="1199874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99565" y="5669378"/>
            <a:ext cx="7592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스프링 부트의 내부 </a:t>
            </a: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톰캣이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실행될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기본적으로 정적 폴더 사용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이러한 경우 파일을 애플리케이션 내부에 저장 후 사용하려고 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서버를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Reload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해야 사용이 가능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262600" y="5438773"/>
            <a:ext cx="7686094" cy="1199875"/>
          </a:xfrm>
          <a:prstGeom prst="frame">
            <a:avLst>
              <a:gd name="adj1" fmla="val 7221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4577" y="1504673"/>
            <a:ext cx="4976124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58664" y="1504673"/>
            <a:ext cx="6437250" cy="4390419"/>
            <a:chOff x="349135" y="1504674"/>
            <a:chExt cx="6437250" cy="4390419"/>
          </a:xfrm>
        </p:grpSpPr>
        <p:grpSp>
          <p:nvGrpSpPr>
            <p:cNvPr id="3" name="그룹 2"/>
            <p:cNvGrpSpPr/>
            <p:nvPr/>
          </p:nvGrpSpPr>
          <p:grpSpPr>
            <a:xfrm>
              <a:off x="349135" y="1504674"/>
              <a:ext cx="6437250" cy="4390419"/>
              <a:chOff x="349135" y="1504674"/>
              <a:chExt cx="6437250" cy="4390419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57200" y="1579418"/>
                <a:ext cx="6236078" cy="4256117"/>
              </a:xfrm>
              <a:prstGeom prst="rect">
                <a:avLst/>
              </a:prstGeom>
            </p:spPr>
          </p:pic>
          <p:sp>
            <p:nvSpPr>
              <p:cNvPr id="23" name="액자 22"/>
              <p:cNvSpPr/>
              <p:nvPr/>
            </p:nvSpPr>
            <p:spPr>
              <a:xfrm>
                <a:off x="349135" y="1504674"/>
                <a:ext cx="6437250" cy="4390419"/>
              </a:xfrm>
              <a:prstGeom prst="frame">
                <a:avLst>
                  <a:gd name="adj1" fmla="val 2570"/>
                </a:avLst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709680" y="4574923"/>
              <a:ext cx="1317047" cy="27139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err="1">
                  <a:solidFill>
                    <a:schemeClr val="dk1"/>
                  </a:solidFill>
                </a:rPr>
                <a:t>img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</a:t>
              </a:r>
              <a:r>
                <a:rPr lang="en-US" altLang="ko-KR" sz="1200" b="1" dirty="0" err="1">
                  <a:solidFill>
                    <a:schemeClr val="dk1"/>
                  </a:solidFill>
                </a:rPr>
                <a:t>sglink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/.....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473215" y="4222864"/>
            <a:ext cx="1629295" cy="781397"/>
            <a:chOff x="4563686" y="4222865"/>
            <a:chExt cx="1629295" cy="781397"/>
          </a:xfrm>
        </p:grpSpPr>
        <p:sp>
          <p:nvSpPr>
            <p:cNvPr id="11" name="직사각형 10"/>
            <p:cNvSpPr/>
            <p:nvPr/>
          </p:nvSpPr>
          <p:spPr>
            <a:xfrm>
              <a:off x="4587875" y="4330700"/>
              <a:ext cx="228600" cy="18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액자 7"/>
            <p:cNvSpPr/>
            <p:nvPr/>
          </p:nvSpPr>
          <p:spPr>
            <a:xfrm>
              <a:off x="4563686" y="4222865"/>
              <a:ext cx="1629295" cy="781397"/>
            </a:xfrm>
            <a:prstGeom prst="frame">
              <a:avLst>
                <a:gd name="adj1" fmla="val 92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48500" y="1652737"/>
            <a:ext cx="4882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문제를 해결하기 위해 이미지 등 파일 업로드의 경로는 웹 애플리케이션 외부의 별도 공간으로 설정하여 정적 폴더에서 사용하는 것처럼 변경해서 사용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530892" y="4485648"/>
            <a:ext cx="2126508" cy="1981009"/>
          </a:xfrm>
          <a:prstGeom prst="rect">
            <a:avLst/>
          </a:prstGeom>
          <a:solidFill>
            <a:schemeClr val="lt1"/>
          </a:solidFill>
          <a:ln w="19050"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03760" y="4544011"/>
            <a:ext cx="1180771" cy="216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b="1" dirty="0"/>
              <a:t>외부 로컬 폴더</a:t>
            </a:r>
          </a:p>
        </p:txBody>
      </p:sp>
      <p:sp>
        <p:nvSpPr>
          <p:cNvPr id="21" name="액자 20"/>
          <p:cNvSpPr/>
          <p:nvPr/>
        </p:nvSpPr>
        <p:spPr>
          <a:xfrm>
            <a:off x="6477000" y="4432300"/>
            <a:ext cx="2235200" cy="2091165"/>
          </a:xfrm>
          <a:prstGeom prst="frame">
            <a:avLst>
              <a:gd name="adj1" fmla="val 4209"/>
            </a:avLst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13140727">
            <a:off x="5919745" y="5323870"/>
            <a:ext cx="1168400" cy="2750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21889" y="4819085"/>
            <a:ext cx="1544517" cy="1410210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994087" y="5314407"/>
            <a:ext cx="1208753" cy="229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/>
              <a:t>C://sglink//.....</a:t>
            </a:r>
          </a:p>
        </p:txBody>
      </p:sp>
    </p:spTree>
    <p:extLst>
      <p:ext uri="{BB962C8B-B14F-4D97-AF65-F5344CB8AC3E}">
        <p14:creationId xmlns:p14="http://schemas.microsoft.com/office/powerpoint/2010/main" val="271547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62600" y="4771471"/>
            <a:ext cx="7666800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675" y="1451908"/>
            <a:ext cx="7486163" cy="2729428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2262600" y="1386586"/>
            <a:ext cx="7666800" cy="2794750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9672" y="4971544"/>
            <a:ext cx="723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@Configuration </a:t>
            </a:r>
            <a:r>
              <a:rPr lang="ko-KR" alt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어노테이션을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통해 클래스를 환경 설정 클래스로 지정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addResourceHandler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메서드를 통해 외부 로컬 폴더를 내부 정적 폴더에서 사용하는 것처럼 변경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2262356" y="4771471"/>
            <a:ext cx="7666800" cy="1600477"/>
          </a:xfrm>
          <a:prstGeom prst="frame">
            <a:avLst>
              <a:gd name="adj1" fmla="val 5633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결과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7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2926" y="5470109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공고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6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86711"/>
            <a:ext cx="5924248" cy="454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31" y="4220702"/>
            <a:ext cx="1900855" cy="54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3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401"/>
          <a:stretch/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20" y="4447309"/>
            <a:ext cx="296005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46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상빅데이터어렵조 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3168" y="1863329"/>
            <a:ext cx="7205664" cy="40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858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471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35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7241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0126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비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6806"/>
          <a:stretch/>
        </p:blipFill>
        <p:spPr>
          <a:xfrm>
            <a:off x="7451434" y="2536583"/>
            <a:ext cx="1759067" cy="17958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3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학</a:t>
            </a: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생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 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대여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0363" y="5383109"/>
            <a:ext cx="358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프로그램 신청 및 커뮤니티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Propulsion</a:t>
            </a:r>
            <a:endParaRPr lang="ko-KR" altLang="en-US" sz="5000" b="1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추진 배경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44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/>
                <a:ea typeface="HY견고딕"/>
              </a:rPr>
              <a:t>관리자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4956" y="3064469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사업 신청 관리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73852" y="3065378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장비 대여 관리</a:t>
            </a: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Impact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04956" y="5602274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커뮤니티 관리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73852" y="5602275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회원관리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과정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1586</Words>
  <Application>Microsoft Office PowerPoint</Application>
  <PresentationFormat>와이드스크린</PresentationFormat>
  <Paragraphs>411</Paragraphs>
  <Slides>58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0" baseType="lpstr">
      <vt:lpstr>HY견고딕</vt:lpstr>
      <vt:lpstr>HY헤드라인M</vt:lpstr>
      <vt:lpstr>맑은 고딕</vt:lpstr>
      <vt:lpstr>한컴 고딕</vt:lpstr>
      <vt:lpstr>함초롬돋움</vt:lpstr>
      <vt:lpstr>휴먼둥근헤드라인</vt:lpstr>
      <vt:lpstr>Arial</vt:lpstr>
      <vt:lpstr>Bahnschrift</vt:lpstr>
      <vt:lpstr>Bahnschrift Light SemiCondensed</vt:lpstr>
      <vt:lpstr>Gadugi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big310</dc:creator>
  <cp:lastModifiedBy>big310</cp:lastModifiedBy>
  <cp:revision>556</cp:revision>
  <dcterms:created xsi:type="dcterms:W3CDTF">2022-12-01T04:58:44Z</dcterms:created>
  <dcterms:modified xsi:type="dcterms:W3CDTF">2022-12-15T05:41:57Z</dcterms:modified>
  <cp:version>1000.0000.01</cp:version>
</cp:coreProperties>
</file>